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AE65AF-4A7E-415B-9D84-E972139943D7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9AF0E8C-BAC1-4EE8-8432-5195DC96252D}">
      <dgm:prSet/>
      <dgm:spPr/>
      <dgm:t>
        <a:bodyPr/>
        <a:lstStyle/>
        <a:p>
          <a:pPr>
            <a:defRPr cap="all"/>
          </a:pPr>
          <a:r>
            <a:rPr lang="en-US"/>
            <a:t>Supports more resistance values than are reliably writable or readable</a:t>
          </a:r>
        </a:p>
      </dgm:t>
    </dgm:pt>
    <dgm:pt modelId="{99D683F9-450D-43C0-A112-BDDC0B92E86A}" type="parTrans" cxnId="{D24F1441-7D82-462C-BD3C-F89A58513923}">
      <dgm:prSet/>
      <dgm:spPr/>
      <dgm:t>
        <a:bodyPr/>
        <a:lstStyle/>
        <a:p>
          <a:endParaRPr lang="en-US"/>
        </a:p>
      </dgm:t>
    </dgm:pt>
    <dgm:pt modelId="{B328255A-FF6B-4A2B-AF5D-CF80D04E8B8D}" type="sibTrans" cxnId="{D24F1441-7D82-462C-BD3C-F89A58513923}">
      <dgm:prSet/>
      <dgm:spPr/>
      <dgm:t>
        <a:bodyPr/>
        <a:lstStyle/>
        <a:p>
          <a:endParaRPr lang="en-US"/>
        </a:p>
      </dgm:t>
    </dgm:pt>
    <dgm:pt modelId="{4CFF36BB-2432-489D-8E76-4E364D4D92D0}">
      <dgm:prSet/>
      <dgm:spPr/>
      <dgm:t>
        <a:bodyPr/>
        <a:lstStyle/>
        <a:p>
          <a:pPr>
            <a:defRPr cap="all"/>
          </a:pPr>
          <a:r>
            <a:rPr lang="en-US"/>
            <a:t>Write errors- Cells set to the resistance value of the material incorrectly </a:t>
          </a:r>
        </a:p>
      </dgm:t>
    </dgm:pt>
    <dgm:pt modelId="{AABEFCCD-4D70-4647-9E5F-3564380978FB}" type="parTrans" cxnId="{5F3CEBE8-D5D1-42A9-9BFD-0A8E4F6BB266}">
      <dgm:prSet/>
      <dgm:spPr/>
      <dgm:t>
        <a:bodyPr/>
        <a:lstStyle/>
        <a:p>
          <a:endParaRPr lang="en-US"/>
        </a:p>
      </dgm:t>
    </dgm:pt>
    <dgm:pt modelId="{612EAB76-FE2E-46CB-A50F-2C7D8019DF87}" type="sibTrans" cxnId="{5F3CEBE8-D5D1-42A9-9BFD-0A8E4F6BB266}">
      <dgm:prSet/>
      <dgm:spPr/>
      <dgm:t>
        <a:bodyPr/>
        <a:lstStyle/>
        <a:p>
          <a:endParaRPr lang="en-US"/>
        </a:p>
      </dgm:t>
    </dgm:pt>
    <dgm:pt modelId="{619CD7FE-5509-4745-98F8-B66B0105E79C}">
      <dgm:prSet/>
      <dgm:spPr/>
      <dgm:t>
        <a:bodyPr/>
        <a:lstStyle/>
        <a:p>
          <a:pPr>
            <a:defRPr cap="all"/>
          </a:pPr>
          <a:r>
            <a:rPr lang="en-US"/>
            <a:t>Read Errors- Cell is not able to accurately measure the material’s resistance value within timing constraint for a read operation</a:t>
          </a:r>
        </a:p>
      </dgm:t>
    </dgm:pt>
    <dgm:pt modelId="{C0676C58-98DD-436A-9821-4EDFA37194EE}" type="parTrans" cxnId="{BE36FC52-360E-46BE-8744-E6ADC4C9D093}">
      <dgm:prSet/>
      <dgm:spPr/>
      <dgm:t>
        <a:bodyPr/>
        <a:lstStyle/>
        <a:p>
          <a:endParaRPr lang="en-US"/>
        </a:p>
      </dgm:t>
    </dgm:pt>
    <dgm:pt modelId="{350D8043-45AE-48D6-B6D2-44E89C513FE6}" type="sibTrans" cxnId="{BE36FC52-360E-46BE-8744-E6ADC4C9D093}">
      <dgm:prSet/>
      <dgm:spPr/>
      <dgm:t>
        <a:bodyPr/>
        <a:lstStyle/>
        <a:p>
          <a:endParaRPr lang="en-US"/>
        </a:p>
      </dgm:t>
    </dgm:pt>
    <dgm:pt modelId="{36AC6F15-742E-4618-ABD6-4C0A35CDB240}" type="pres">
      <dgm:prSet presAssocID="{B3AE65AF-4A7E-415B-9D84-E972139943D7}" presName="root" presStyleCnt="0">
        <dgm:presLayoutVars>
          <dgm:dir/>
          <dgm:resizeHandles val="exact"/>
        </dgm:presLayoutVars>
      </dgm:prSet>
      <dgm:spPr/>
    </dgm:pt>
    <dgm:pt modelId="{5EB11AE5-D211-406C-8DAB-06A0C2212176}" type="pres">
      <dgm:prSet presAssocID="{F9AF0E8C-BAC1-4EE8-8432-5195DC96252D}" presName="compNode" presStyleCnt="0"/>
      <dgm:spPr/>
    </dgm:pt>
    <dgm:pt modelId="{C70BC626-FF17-4234-BC01-EC5E2D1F6A52}" type="pres">
      <dgm:prSet presAssocID="{F9AF0E8C-BAC1-4EE8-8432-5195DC96252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81FF8A8B-836F-43F3-9B7F-6B4372617931}" type="pres">
      <dgm:prSet presAssocID="{F9AF0E8C-BAC1-4EE8-8432-5195DC96252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7BE0D89-2B29-4007-8E1F-8906540F13D5}" type="pres">
      <dgm:prSet presAssocID="{F9AF0E8C-BAC1-4EE8-8432-5195DC96252D}" presName="spaceRect" presStyleCnt="0"/>
      <dgm:spPr/>
    </dgm:pt>
    <dgm:pt modelId="{A3EC06A5-1C5A-41FC-8E08-4E332096A04D}" type="pres">
      <dgm:prSet presAssocID="{F9AF0E8C-BAC1-4EE8-8432-5195DC96252D}" presName="textRect" presStyleLbl="revTx" presStyleIdx="0" presStyleCnt="3">
        <dgm:presLayoutVars>
          <dgm:chMax val="1"/>
          <dgm:chPref val="1"/>
        </dgm:presLayoutVars>
      </dgm:prSet>
      <dgm:spPr/>
    </dgm:pt>
    <dgm:pt modelId="{746FF988-6D36-4C33-B6B0-0B63CDAA6548}" type="pres">
      <dgm:prSet presAssocID="{B328255A-FF6B-4A2B-AF5D-CF80D04E8B8D}" presName="sibTrans" presStyleCnt="0"/>
      <dgm:spPr/>
    </dgm:pt>
    <dgm:pt modelId="{B6B7D2DE-BA52-492A-9490-1651F302A1E9}" type="pres">
      <dgm:prSet presAssocID="{4CFF36BB-2432-489D-8E76-4E364D4D92D0}" presName="compNode" presStyleCnt="0"/>
      <dgm:spPr/>
    </dgm:pt>
    <dgm:pt modelId="{179A4F37-7C50-4025-B893-9E6A299478C9}" type="pres">
      <dgm:prSet presAssocID="{4CFF36BB-2432-489D-8E76-4E364D4D92D0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4F31584-72FD-4254-BA79-2FB0DC895E10}" type="pres">
      <dgm:prSet presAssocID="{4CFF36BB-2432-489D-8E76-4E364D4D92D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91460E8D-3BDE-4A44-AB9A-7108266564E1}" type="pres">
      <dgm:prSet presAssocID="{4CFF36BB-2432-489D-8E76-4E364D4D92D0}" presName="spaceRect" presStyleCnt="0"/>
      <dgm:spPr/>
    </dgm:pt>
    <dgm:pt modelId="{900C8958-E740-4488-825A-FEC6A31525AF}" type="pres">
      <dgm:prSet presAssocID="{4CFF36BB-2432-489D-8E76-4E364D4D92D0}" presName="textRect" presStyleLbl="revTx" presStyleIdx="1" presStyleCnt="3">
        <dgm:presLayoutVars>
          <dgm:chMax val="1"/>
          <dgm:chPref val="1"/>
        </dgm:presLayoutVars>
      </dgm:prSet>
      <dgm:spPr/>
    </dgm:pt>
    <dgm:pt modelId="{10DD1E5A-277D-4CAB-AD33-3F090E19E4E2}" type="pres">
      <dgm:prSet presAssocID="{612EAB76-FE2E-46CB-A50F-2C7D8019DF87}" presName="sibTrans" presStyleCnt="0"/>
      <dgm:spPr/>
    </dgm:pt>
    <dgm:pt modelId="{1D0C96CB-C752-4386-A453-7865CE22A4D9}" type="pres">
      <dgm:prSet presAssocID="{619CD7FE-5509-4745-98F8-B66B0105E79C}" presName="compNode" presStyleCnt="0"/>
      <dgm:spPr/>
    </dgm:pt>
    <dgm:pt modelId="{283D98AD-774C-4BF6-ADC2-C6E70D403042}" type="pres">
      <dgm:prSet presAssocID="{619CD7FE-5509-4745-98F8-B66B0105E79C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FC46993-A065-4A1E-99DB-46B7DED2A1C4}" type="pres">
      <dgm:prSet presAssocID="{619CD7FE-5509-4745-98F8-B66B0105E79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1E2F40F-AA2A-4973-B522-D83AC1594825}" type="pres">
      <dgm:prSet presAssocID="{619CD7FE-5509-4745-98F8-B66B0105E79C}" presName="spaceRect" presStyleCnt="0"/>
      <dgm:spPr/>
    </dgm:pt>
    <dgm:pt modelId="{C194F896-615E-47B3-870D-AB2173ACFC58}" type="pres">
      <dgm:prSet presAssocID="{619CD7FE-5509-4745-98F8-B66B0105E79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F711F02-1561-457D-AA43-8D8FBA1199FD}" type="presOf" srcId="{619CD7FE-5509-4745-98F8-B66B0105E79C}" destId="{C194F896-615E-47B3-870D-AB2173ACFC58}" srcOrd="0" destOrd="0" presId="urn:microsoft.com/office/officeart/2018/5/layout/IconLeafLabelList"/>
    <dgm:cxn modelId="{7AC56D1D-86D2-42B0-9BB1-195D5CEEE413}" type="presOf" srcId="{B3AE65AF-4A7E-415B-9D84-E972139943D7}" destId="{36AC6F15-742E-4618-ABD6-4C0A35CDB240}" srcOrd="0" destOrd="0" presId="urn:microsoft.com/office/officeart/2018/5/layout/IconLeafLabelList"/>
    <dgm:cxn modelId="{D24F1441-7D82-462C-BD3C-F89A58513923}" srcId="{B3AE65AF-4A7E-415B-9D84-E972139943D7}" destId="{F9AF0E8C-BAC1-4EE8-8432-5195DC96252D}" srcOrd="0" destOrd="0" parTransId="{99D683F9-450D-43C0-A112-BDDC0B92E86A}" sibTransId="{B328255A-FF6B-4A2B-AF5D-CF80D04E8B8D}"/>
    <dgm:cxn modelId="{4438584E-2791-4B77-8F4C-76CBC7770240}" type="presOf" srcId="{F9AF0E8C-BAC1-4EE8-8432-5195DC96252D}" destId="{A3EC06A5-1C5A-41FC-8E08-4E332096A04D}" srcOrd="0" destOrd="0" presId="urn:microsoft.com/office/officeart/2018/5/layout/IconLeafLabelList"/>
    <dgm:cxn modelId="{BE36FC52-360E-46BE-8744-E6ADC4C9D093}" srcId="{B3AE65AF-4A7E-415B-9D84-E972139943D7}" destId="{619CD7FE-5509-4745-98F8-B66B0105E79C}" srcOrd="2" destOrd="0" parTransId="{C0676C58-98DD-436A-9821-4EDFA37194EE}" sibTransId="{350D8043-45AE-48D6-B6D2-44E89C513FE6}"/>
    <dgm:cxn modelId="{5F3CEBE8-D5D1-42A9-9BFD-0A8E4F6BB266}" srcId="{B3AE65AF-4A7E-415B-9D84-E972139943D7}" destId="{4CFF36BB-2432-489D-8E76-4E364D4D92D0}" srcOrd="1" destOrd="0" parTransId="{AABEFCCD-4D70-4647-9E5F-3564380978FB}" sibTransId="{612EAB76-FE2E-46CB-A50F-2C7D8019DF87}"/>
    <dgm:cxn modelId="{C93463F4-C409-4D96-BAA4-0126E80FCF35}" type="presOf" srcId="{4CFF36BB-2432-489D-8E76-4E364D4D92D0}" destId="{900C8958-E740-4488-825A-FEC6A31525AF}" srcOrd="0" destOrd="0" presId="urn:microsoft.com/office/officeart/2018/5/layout/IconLeafLabelList"/>
    <dgm:cxn modelId="{71BC0DD7-CBB3-4360-9394-3DA053C2A92A}" type="presParOf" srcId="{36AC6F15-742E-4618-ABD6-4C0A35CDB240}" destId="{5EB11AE5-D211-406C-8DAB-06A0C2212176}" srcOrd="0" destOrd="0" presId="urn:microsoft.com/office/officeart/2018/5/layout/IconLeafLabelList"/>
    <dgm:cxn modelId="{EAE33BC8-28B0-4273-87D5-125C025EF3F3}" type="presParOf" srcId="{5EB11AE5-D211-406C-8DAB-06A0C2212176}" destId="{C70BC626-FF17-4234-BC01-EC5E2D1F6A52}" srcOrd="0" destOrd="0" presId="urn:microsoft.com/office/officeart/2018/5/layout/IconLeafLabelList"/>
    <dgm:cxn modelId="{47A6C2A7-AE8B-4623-AD04-718B6C72338B}" type="presParOf" srcId="{5EB11AE5-D211-406C-8DAB-06A0C2212176}" destId="{81FF8A8B-836F-43F3-9B7F-6B4372617931}" srcOrd="1" destOrd="0" presId="urn:microsoft.com/office/officeart/2018/5/layout/IconLeafLabelList"/>
    <dgm:cxn modelId="{98F22BD1-DC95-44FB-B520-29BFFE040995}" type="presParOf" srcId="{5EB11AE5-D211-406C-8DAB-06A0C2212176}" destId="{A7BE0D89-2B29-4007-8E1F-8906540F13D5}" srcOrd="2" destOrd="0" presId="urn:microsoft.com/office/officeart/2018/5/layout/IconLeafLabelList"/>
    <dgm:cxn modelId="{1CD1E46B-1327-4CB4-9EA9-AB93A057FB6A}" type="presParOf" srcId="{5EB11AE5-D211-406C-8DAB-06A0C2212176}" destId="{A3EC06A5-1C5A-41FC-8E08-4E332096A04D}" srcOrd="3" destOrd="0" presId="urn:microsoft.com/office/officeart/2018/5/layout/IconLeafLabelList"/>
    <dgm:cxn modelId="{432D4BD6-D9E6-4B44-AF2C-4E5059FFCB5E}" type="presParOf" srcId="{36AC6F15-742E-4618-ABD6-4C0A35CDB240}" destId="{746FF988-6D36-4C33-B6B0-0B63CDAA6548}" srcOrd="1" destOrd="0" presId="urn:microsoft.com/office/officeart/2018/5/layout/IconLeafLabelList"/>
    <dgm:cxn modelId="{1CA12A09-B4FC-4DAB-BAC1-B13946B50CCD}" type="presParOf" srcId="{36AC6F15-742E-4618-ABD6-4C0A35CDB240}" destId="{B6B7D2DE-BA52-492A-9490-1651F302A1E9}" srcOrd="2" destOrd="0" presId="urn:microsoft.com/office/officeart/2018/5/layout/IconLeafLabelList"/>
    <dgm:cxn modelId="{C30D2676-E3C9-4334-94F1-A3260B1F11EB}" type="presParOf" srcId="{B6B7D2DE-BA52-492A-9490-1651F302A1E9}" destId="{179A4F37-7C50-4025-B893-9E6A299478C9}" srcOrd="0" destOrd="0" presId="urn:microsoft.com/office/officeart/2018/5/layout/IconLeafLabelList"/>
    <dgm:cxn modelId="{354BA865-30AF-44CE-8B1C-D6B725E55788}" type="presParOf" srcId="{B6B7D2DE-BA52-492A-9490-1651F302A1E9}" destId="{D4F31584-72FD-4254-BA79-2FB0DC895E10}" srcOrd="1" destOrd="0" presId="urn:microsoft.com/office/officeart/2018/5/layout/IconLeafLabelList"/>
    <dgm:cxn modelId="{3CF898B1-4B7F-481B-9650-C655615F1CE0}" type="presParOf" srcId="{B6B7D2DE-BA52-492A-9490-1651F302A1E9}" destId="{91460E8D-3BDE-4A44-AB9A-7108266564E1}" srcOrd="2" destOrd="0" presId="urn:microsoft.com/office/officeart/2018/5/layout/IconLeafLabelList"/>
    <dgm:cxn modelId="{D9B2AD9C-E3CE-43C5-BC81-6499518745D8}" type="presParOf" srcId="{B6B7D2DE-BA52-492A-9490-1651F302A1E9}" destId="{900C8958-E740-4488-825A-FEC6A31525AF}" srcOrd="3" destOrd="0" presId="urn:microsoft.com/office/officeart/2018/5/layout/IconLeafLabelList"/>
    <dgm:cxn modelId="{E4342C5A-5C81-4D71-A202-1884E7357EB7}" type="presParOf" srcId="{36AC6F15-742E-4618-ABD6-4C0A35CDB240}" destId="{10DD1E5A-277D-4CAB-AD33-3F090E19E4E2}" srcOrd="3" destOrd="0" presId="urn:microsoft.com/office/officeart/2018/5/layout/IconLeafLabelList"/>
    <dgm:cxn modelId="{6FA9DDF9-DADF-4251-BCAB-65FBD910BD04}" type="presParOf" srcId="{36AC6F15-742E-4618-ABD6-4C0A35CDB240}" destId="{1D0C96CB-C752-4386-A453-7865CE22A4D9}" srcOrd="4" destOrd="0" presId="urn:microsoft.com/office/officeart/2018/5/layout/IconLeafLabelList"/>
    <dgm:cxn modelId="{0AABF2C9-5C87-4A0A-BD0C-5095A336CCA9}" type="presParOf" srcId="{1D0C96CB-C752-4386-A453-7865CE22A4D9}" destId="{283D98AD-774C-4BF6-ADC2-C6E70D403042}" srcOrd="0" destOrd="0" presId="urn:microsoft.com/office/officeart/2018/5/layout/IconLeafLabelList"/>
    <dgm:cxn modelId="{0AF927D8-DA10-49E0-845E-775BF1466B36}" type="presParOf" srcId="{1D0C96CB-C752-4386-A453-7865CE22A4D9}" destId="{CFC46993-A065-4A1E-99DB-46B7DED2A1C4}" srcOrd="1" destOrd="0" presId="urn:microsoft.com/office/officeart/2018/5/layout/IconLeafLabelList"/>
    <dgm:cxn modelId="{74D7269E-5561-494E-A0CA-2248D44A9906}" type="presParOf" srcId="{1D0C96CB-C752-4386-A453-7865CE22A4D9}" destId="{41E2F40F-AA2A-4973-B522-D83AC1594825}" srcOrd="2" destOrd="0" presId="urn:microsoft.com/office/officeart/2018/5/layout/IconLeafLabelList"/>
    <dgm:cxn modelId="{2CFF1943-777D-4D24-9E99-72FBABD86677}" type="presParOf" srcId="{1D0C96CB-C752-4386-A453-7865CE22A4D9}" destId="{C194F896-615E-47B3-870D-AB2173ACFC58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61A153-C759-4777-8759-82D9EEF75C8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DB21B53-62DF-48A0-9523-EAA5AAC6D015}">
      <dgm:prSet/>
      <dgm:spPr/>
      <dgm:t>
        <a:bodyPr/>
        <a:lstStyle/>
        <a:p>
          <a:r>
            <a:rPr lang="en-US"/>
            <a:t>Data is stored by controlling the crystallization of the c</a:t>
          </a:r>
          <a:r>
            <a:rPr lang="en-US" b="0" i="0"/>
            <a:t>halcogenide glass through a shaped write pulse to the cells heating element</a:t>
          </a:r>
          <a:endParaRPr lang="en-US"/>
        </a:p>
      </dgm:t>
    </dgm:pt>
    <dgm:pt modelId="{41D9E890-DE73-4415-9E41-7D67E8488299}" type="parTrans" cxnId="{CC629790-870D-45C6-9BF4-2B54AE7881A4}">
      <dgm:prSet/>
      <dgm:spPr/>
      <dgm:t>
        <a:bodyPr/>
        <a:lstStyle/>
        <a:p>
          <a:endParaRPr lang="en-US"/>
        </a:p>
      </dgm:t>
    </dgm:pt>
    <dgm:pt modelId="{21E0230B-E214-4710-BB78-A24B3754ABE5}" type="sibTrans" cxnId="{CC629790-870D-45C6-9BF4-2B54AE7881A4}">
      <dgm:prSet/>
      <dgm:spPr/>
      <dgm:t>
        <a:bodyPr/>
        <a:lstStyle/>
        <a:p>
          <a:endParaRPr lang="en-US"/>
        </a:p>
      </dgm:t>
    </dgm:pt>
    <dgm:pt modelId="{539E8B38-3F31-4548-8D8E-97E1556A00BA}">
      <dgm:prSet/>
      <dgm:spPr/>
      <dgm:t>
        <a:bodyPr/>
        <a:lstStyle/>
        <a:p>
          <a:r>
            <a:rPr lang="en-US"/>
            <a:t>The same pulse can lead to different resistances when applied to different cells in the array or to the same cell at different times</a:t>
          </a:r>
        </a:p>
      </dgm:t>
    </dgm:pt>
    <dgm:pt modelId="{4864CD47-C846-4C79-9259-C7F9A5ACF086}" type="parTrans" cxnId="{C7B6BA5D-1C66-434D-A39F-BBCCFA285F68}">
      <dgm:prSet/>
      <dgm:spPr/>
      <dgm:t>
        <a:bodyPr/>
        <a:lstStyle/>
        <a:p>
          <a:endParaRPr lang="en-US"/>
        </a:p>
      </dgm:t>
    </dgm:pt>
    <dgm:pt modelId="{C2A9B5B3-BD4E-483E-84D0-922AD89056FD}" type="sibTrans" cxnId="{C7B6BA5D-1C66-434D-A39F-BBCCFA285F68}">
      <dgm:prSet/>
      <dgm:spPr/>
      <dgm:t>
        <a:bodyPr/>
        <a:lstStyle/>
        <a:p>
          <a:endParaRPr lang="en-US"/>
        </a:p>
      </dgm:t>
    </dgm:pt>
    <dgm:pt modelId="{BDF2390E-CBCC-4C6C-9EF9-6038CA5231AB}" type="pres">
      <dgm:prSet presAssocID="{B761A153-C759-4777-8759-82D9EEF75C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3304DE-DFD3-47FE-8659-89C5F7ED2C1A}" type="pres">
      <dgm:prSet presAssocID="{0DB21B53-62DF-48A0-9523-EAA5AAC6D015}" presName="hierRoot1" presStyleCnt="0"/>
      <dgm:spPr/>
    </dgm:pt>
    <dgm:pt modelId="{6D4A4469-6741-4955-A700-CD44676684A9}" type="pres">
      <dgm:prSet presAssocID="{0DB21B53-62DF-48A0-9523-EAA5AAC6D015}" presName="composite" presStyleCnt="0"/>
      <dgm:spPr/>
    </dgm:pt>
    <dgm:pt modelId="{16490490-C779-490C-8DE9-D31E68B7673D}" type="pres">
      <dgm:prSet presAssocID="{0DB21B53-62DF-48A0-9523-EAA5AAC6D015}" presName="background" presStyleLbl="node0" presStyleIdx="0" presStyleCnt="2"/>
      <dgm:spPr/>
    </dgm:pt>
    <dgm:pt modelId="{C12F5ABF-1444-4C3C-BD18-B0E6489697A5}" type="pres">
      <dgm:prSet presAssocID="{0DB21B53-62DF-48A0-9523-EAA5AAC6D015}" presName="text" presStyleLbl="fgAcc0" presStyleIdx="0" presStyleCnt="2">
        <dgm:presLayoutVars>
          <dgm:chPref val="3"/>
        </dgm:presLayoutVars>
      </dgm:prSet>
      <dgm:spPr/>
    </dgm:pt>
    <dgm:pt modelId="{9472152A-65FB-407A-BDA1-61B081401C5A}" type="pres">
      <dgm:prSet presAssocID="{0DB21B53-62DF-48A0-9523-EAA5AAC6D015}" presName="hierChild2" presStyleCnt="0"/>
      <dgm:spPr/>
    </dgm:pt>
    <dgm:pt modelId="{85D854EB-09F0-4B3F-A5CD-BFFE7D3BC6D2}" type="pres">
      <dgm:prSet presAssocID="{539E8B38-3F31-4548-8D8E-97E1556A00BA}" presName="hierRoot1" presStyleCnt="0"/>
      <dgm:spPr/>
    </dgm:pt>
    <dgm:pt modelId="{39C33518-7A74-4ED7-AD26-380759DD0D55}" type="pres">
      <dgm:prSet presAssocID="{539E8B38-3F31-4548-8D8E-97E1556A00BA}" presName="composite" presStyleCnt="0"/>
      <dgm:spPr/>
    </dgm:pt>
    <dgm:pt modelId="{E30BD0EE-5FFD-434F-B38B-5434BDDA853A}" type="pres">
      <dgm:prSet presAssocID="{539E8B38-3F31-4548-8D8E-97E1556A00BA}" presName="background" presStyleLbl="node0" presStyleIdx="1" presStyleCnt="2"/>
      <dgm:spPr/>
    </dgm:pt>
    <dgm:pt modelId="{CF57F1FB-1A02-4EE8-B23B-9E0AA52BFEA7}" type="pres">
      <dgm:prSet presAssocID="{539E8B38-3F31-4548-8D8E-97E1556A00BA}" presName="text" presStyleLbl="fgAcc0" presStyleIdx="1" presStyleCnt="2">
        <dgm:presLayoutVars>
          <dgm:chPref val="3"/>
        </dgm:presLayoutVars>
      </dgm:prSet>
      <dgm:spPr/>
    </dgm:pt>
    <dgm:pt modelId="{2389193D-407B-42F8-95D2-002760DA860C}" type="pres">
      <dgm:prSet presAssocID="{539E8B38-3F31-4548-8D8E-97E1556A00BA}" presName="hierChild2" presStyleCnt="0"/>
      <dgm:spPr/>
    </dgm:pt>
  </dgm:ptLst>
  <dgm:cxnLst>
    <dgm:cxn modelId="{5E0E6C0F-480E-41B2-8B12-5FAB7F3AF34F}" type="presOf" srcId="{539E8B38-3F31-4548-8D8E-97E1556A00BA}" destId="{CF57F1FB-1A02-4EE8-B23B-9E0AA52BFEA7}" srcOrd="0" destOrd="0" presId="urn:microsoft.com/office/officeart/2005/8/layout/hierarchy1"/>
    <dgm:cxn modelId="{C7B6BA5D-1C66-434D-A39F-BBCCFA285F68}" srcId="{B761A153-C759-4777-8759-82D9EEF75C82}" destId="{539E8B38-3F31-4548-8D8E-97E1556A00BA}" srcOrd="1" destOrd="0" parTransId="{4864CD47-C846-4C79-9259-C7F9A5ACF086}" sibTransId="{C2A9B5B3-BD4E-483E-84D0-922AD89056FD}"/>
    <dgm:cxn modelId="{CC629790-870D-45C6-9BF4-2B54AE7881A4}" srcId="{B761A153-C759-4777-8759-82D9EEF75C82}" destId="{0DB21B53-62DF-48A0-9523-EAA5AAC6D015}" srcOrd="0" destOrd="0" parTransId="{41D9E890-DE73-4415-9E41-7D67E8488299}" sibTransId="{21E0230B-E214-4710-BB78-A24B3754ABE5}"/>
    <dgm:cxn modelId="{BCAABC94-64AB-48DF-AA55-50EFF4728FE6}" type="presOf" srcId="{0DB21B53-62DF-48A0-9523-EAA5AAC6D015}" destId="{C12F5ABF-1444-4C3C-BD18-B0E6489697A5}" srcOrd="0" destOrd="0" presId="urn:microsoft.com/office/officeart/2005/8/layout/hierarchy1"/>
    <dgm:cxn modelId="{03F869C0-DC56-4B65-85FF-683C89EBBAE3}" type="presOf" srcId="{B761A153-C759-4777-8759-82D9EEF75C82}" destId="{BDF2390E-CBCC-4C6C-9EF9-6038CA5231AB}" srcOrd="0" destOrd="0" presId="urn:microsoft.com/office/officeart/2005/8/layout/hierarchy1"/>
    <dgm:cxn modelId="{17B76C45-643E-4768-B013-1B42F14CD573}" type="presParOf" srcId="{BDF2390E-CBCC-4C6C-9EF9-6038CA5231AB}" destId="{643304DE-DFD3-47FE-8659-89C5F7ED2C1A}" srcOrd="0" destOrd="0" presId="urn:microsoft.com/office/officeart/2005/8/layout/hierarchy1"/>
    <dgm:cxn modelId="{EB5A492E-72EE-4562-82DA-4D5D71214474}" type="presParOf" srcId="{643304DE-DFD3-47FE-8659-89C5F7ED2C1A}" destId="{6D4A4469-6741-4955-A700-CD44676684A9}" srcOrd="0" destOrd="0" presId="urn:microsoft.com/office/officeart/2005/8/layout/hierarchy1"/>
    <dgm:cxn modelId="{D3B4AC91-97AB-43B1-A3D6-ED11C37185CF}" type="presParOf" srcId="{6D4A4469-6741-4955-A700-CD44676684A9}" destId="{16490490-C779-490C-8DE9-D31E68B7673D}" srcOrd="0" destOrd="0" presId="urn:microsoft.com/office/officeart/2005/8/layout/hierarchy1"/>
    <dgm:cxn modelId="{0521CEAA-943F-4B34-A208-112C1179A823}" type="presParOf" srcId="{6D4A4469-6741-4955-A700-CD44676684A9}" destId="{C12F5ABF-1444-4C3C-BD18-B0E6489697A5}" srcOrd="1" destOrd="0" presId="urn:microsoft.com/office/officeart/2005/8/layout/hierarchy1"/>
    <dgm:cxn modelId="{4ED7FADC-EC48-483C-959C-E3E866E87719}" type="presParOf" srcId="{643304DE-DFD3-47FE-8659-89C5F7ED2C1A}" destId="{9472152A-65FB-407A-BDA1-61B081401C5A}" srcOrd="1" destOrd="0" presId="urn:microsoft.com/office/officeart/2005/8/layout/hierarchy1"/>
    <dgm:cxn modelId="{FB2FBA8F-3CF8-4C8D-9BB6-51D49B0B1B4F}" type="presParOf" srcId="{BDF2390E-CBCC-4C6C-9EF9-6038CA5231AB}" destId="{85D854EB-09F0-4B3F-A5CD-BFFE7D3BC6D2}" srcOrd="1" destOrd="0" presId="urn:microsoft.com/office/officeart/2005/8/layout/hierarchy1"/>
    <dgm:cxn modelId="{AA8CEB60-0317-4A8D-BAE9-30B84F4F36CF}" type="presParOf" srcId="{85D854EB-09F0-4B3F-A5CD-BFFE7D3BC6D2}" destId="{39C33518-7A74-4ED7-AD26-380759DD0D55}" srcOrd="0" destOrd="0" presId="urn:microsoft.com/office/officeart/2005/8/layout/hierarchy1"/>
    <dgm:cxn modelId="{E1455BDE-67CF-468A-8CDE-A188D74A5884}" type="presParOf" srcId="{39C33518-7A74-4ED7-AD26-380759DD0D55}" destId="{E30BD0EE-5FFD-434F-B38B-5434BDDA853A}" srcOrd="0" destOrd="0" presId="urn:microsoft.com/office/officeart/2005/8/layout/hierarchy1"/>
    <dgm:cxn modelId="{4D442DE5-C7C1-42AB-B824-A7D6B2810B7E}" type="presParOf" srcId="{39C33518-7A74-4ED7-AD26-380759DD0D55}" destId="{CF57F1FB-1A02-4EE8-B23B-9E0AA52BFEA7}" srcOrd="1" destOrd="0" presId="urn:microsoft.com/office/officeart/2005/8/layout/hierarchy1"/>
    <dgm:cxn modelId="{2030E55E-2BED-4561-B9D2-B98F8F77CFCC}" type="presParOf" srcId="{85D854EB-09F0-4B3F-A5CD-BFFE7D3BC6D2}" destId="{2389193D-407B-42F8-95D2-002760DA860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BC626-FF17-4234-BC01-EC5E2D1F6A52}">
      <dsp:nvSpPr>
        <dsp:cNvPr id="0" name=""/>
        <dsp:cNvSpPr/>
      </dsp:nvSpPr>
      <dsp:spPr>
        <a:xfrm>
          <a:off x="708743" y="465668"/>
          <a:ext cx="2058750" cy="205875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FF8A8B-836F-43F3-9B7F-6B4372617931}">
      <dsp:nvSpPr>
        <dsp:cNvPr id="0" name=""/>
        <dsp:cNvSpPr/>
      </dsp:nvSpPr>
      <dsp:spPr>
        <a:xfrm>
          <a:off x="1147493" y="904419"/>
          <a:ext cx="1181250" cy="11812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EC06A5-1C5A-41FC-8E08-4E332096A04D}">
      <dsp:nvSpPr>
        <dsp:cNvPr id="0" name=""/>
        <dsp:cNvSpPr/>
      </dsp:nvSpPr>
      <dsp:spPr>
        <a:xfrm>
          <a:off x="50618" y="3165669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Supports more resistance values than are reliably writable or readable</a:t>
          </a:r>
        </a:p>
      </dsp:txBody>
      <dsp:txXfrm>
        <a:off x="50618" y="3165669"/>
        <a:ext cx="3375000" cy="720000"/>
      </dsp:txXfrm>
    </dsp:sp>
    <dsp:sp modelId="{179A4F37-7C50-4025-B893-9E6A299478C9}">
      <dsp:nvSpPr>
        <dsp:cNvPr id="0" name=""/>
        <dsp:cNvSpPr/>
      </dsp:nvSpPr>
      <dsp:spPr>
        <a:xfrm>
          <a:off x="4674368" y="465668"/>
          <a:ext cx="2058750" cy="205875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F31584-72FD-4254-BA79-2FB0DC895E10}">
      <dsp:nvSpPr>
        <dsp:cNvPr id="0" name=""/>
        <dsp:cNvSpPr/>
      </dsp:nvSpPr>
      <dsp:spPr>
        <a:xfrm>
          <a:off x="5113118" y="904419"/>
          <a:ext cx="1181250" cy="11812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0C8958-E740-4488-825A-FEC6A31525AF}">
      <dsp:nvSpPr>
        <dsp:cNvPr id="0" name=""/>
        <dsp:cNvSpPr/>
      </dsp:nvSpPr>
      <dsp:spPr>
        <a:xfrm>
          <a:off x="4016243" y="3165669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Write errors- Cells set to the resistance value of the material incorrectly </a:t>
          </a:r>
        </a:p>
      </dsp:txBody>
      <dsp:txXfrm>
        <a:off x="4016243" y="3165669"/>
        <a:ext cx="3375000" cy="720000"/>
      </dsp:txXfrm>
    </dsp:sp>
    <dsp:sp modelId="{283D98AD-774C-4BF6-ADC2-C6E70D403042}">
      <dsp:nvSpPr>
        <dsp:cNvPr id="0" name=""/>
        <dsp:cNvSpPr/>
      </dsp:nvSpPr>
      <dsp:spPr>
        <a:xfrm>
          <a:off x="8639993" y="465668"/>
          <a:ext cx="2058750" cy="205875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C46993-A065-4A1E-99DB-46B7DED2A1C4}">
      <dsp:nvSpPr>
        <dsp:cNvPr id="0" name=""/>
        <dsp:cNvSpPr/>
      </dsp:nvSpPr>
      <dsp:spPr>
        <a:xfrm>
          <a:off x="9078743" y="904419"/>
          <a:ext cx="1181250" cy="11812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94F896-615E-47B3-870D-AB2173ACFC58}">
      <dsp:nvSpPr>
        <dsp:cNvPr id="0" name=""/>
        <dsp:cNvSpPr/>
      </dsp:nvSpPr>
      <dsp:spPr>
        <a:xfrm>
          <a:off x="7981868" y="3165669"/>
          <a:ext cx="337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Read Errors- Cell is not able to accurately measure the material’s resistance value within timing constraint for a read operation</a:t>
          </a:r>
        </a:p>
      </dsp:txBody>
      <dsp:txXfrm>
        <a:off x="7981868" y="3165669"/>
        <a:ext cx="3375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90490-C779-490C-8DE9-D31E68B7673D}">
      <dsp:nvSpPr>
        <dsp:cNvPr id="0" name=""/>
        <dsp:cNvSpPr/>
      </dsp:nvSpPr>
      <dsp:spPr>
        <a:xfrm>
          <a:off x="1392" y="365851"/>
          <a:ext cx="4887729" cy="3103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F5ABF-1444-4C3C-BD18-B0E6489697A5}">
      <dsp:nvSpPr>
        <dsp:cNvPr id="0" name=""/>
        <dsp:cNvSpPr/>
      </dsp:nvSpPr>
      <dsp:spPr>
        <a:xfrm>
          <a:off x="544473" y="881778"/>
          <a:ext cx="4887729" cy="31037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Data is stored by controlling the crystallization of the c</a:t>
          </a:r>
          <a:r>
            <a:rPr lang="en-US" sz="3100" b="0" i="0" kern="1200"/>
            <a:t>halcogenide glass through a shaped write pulse to the cells heating element</a:t>
          </a:r>
          <a:endParaRPr lang="en-US" sz="3100" kern="1200"/>
        </a:p>
      </dsp:txBody>
      <dsp:txXfrm>
        <a:off x="635378" y="972683"/>
        <a:ext cx="4705919" cy="2921898"/>
      </dsp:txXfrm>
    </dsp:sp>
    <dsp:sp modelId="{E30BD0EE-5FFD-434F-B38B-5434BDDA853A}">
      <dsp:nvSpPr>
        <dsp:cNvPr id="0" name=""/>
        <dsp:cNvSpPr/>
      </dsp:nvSpPr>
      <dsp:spPr>
        <a:xfrm>
          <a:off x="5975284" y="365851"/>
          <a:ext cx="4887729" cy="3103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7F1FB-1A02-4EE8-B23B-9E0AA52BFEA7}">
      <dsp:nvSpPr>
        <dsp:cNvPr id="0" name=""/>
        <dsp:cNvSpPr/>
      </dsp:nvSpPr>
      <dsp:spPr>
        <a:xfrm>
          <a:off x="6518365" y="881778"/>
          <a:ext cx="4887729" cy="31037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The same pulse can lead to different resistances when applied to different cells in the array or to the same cell at different times</a:t>
          </a:r>
        </a:p>
      </dsp:txBody>
      <dsp:txXfrm>
        <a:off x="6609270" y="972683"/>
        <a:ext cx="4705919" cy="2921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56A5A-4EDF-4FD4-BE2C-B637F89C9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555064-C32C-4E57-A75F-50F02812C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9AC38-6BB1-4296-A67E-867C12D8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B4732-609F-4157-83AE-14B4E494E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D7B6B-9AEC-431F-B7A8-84B1E6E3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7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50EFD-F74F-42F9-BB5E-FA1F4C52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9A3A7-DBDE-4F4A-A50B-96A8CE628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36855-664E-407F-ACB2-9249C487A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5A9E2-E31B-45EA-A8C4-BADBD014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A3C6-02F1-469D-ADD2-24ED27C97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9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C62DA4-2F38-4083-B389-D0C8228D9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5FB611-C8AE-43FB-992B-3D8FD998D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64A3D-D931-45B4-99CA-BAF7B7E95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46F71-33A7-45BE-8D0B-E6CC502D5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6C5EA-950A-4AC7-BF35-EC697E47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0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D22BB-2C2F-47F9-AB18-F8309093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A347C-60D6-4A7E-8918-992E18550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FC312-9C73-4178-A341-7F95CE093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4A43E-ACF6-4B96-A7C1-4E6F71C3B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3443D-C486-4E58-A02A-774EA917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CAB86-7066-4A5B-B5C2-8FB54FD8D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219CD-7FE5-4C67-8F37-4E20E65CF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AE6AD-903D-47D2-9713-A84487AA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6F1B6-8619-4807-A9AE-53165F8D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F69D0-CBE4-4B96-B2A2-FCDCCBE3F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0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2A65E-63C6-4497-929D-111A6884A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B7A2A-6FF3-42E0-B63D-2815375EB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A9A52-38E9-4B17-B862-8F3701F47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B1C3D-2F3F-4D29-84F2-AAFAAD2F8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DF32B-E4FB-476C-A024-67CA7D83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863FF-71B2-4983-9607-B23B87DE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5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3697A-3BD3-4104-B23C-9A42B9397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9ADBB-B5C1-4A15-8FB5-B60600F9C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12BA1-AB1C-4019-A4BD-D3123B6BE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7412FD-1D9A-49CC-9C56-4B4C08EEF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3C21A4-23D0-4F7F-B6D1-D9F4A33D08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F4543D-DBBB-4519-8515-9EE322A4C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18BE19-7081-4696-9B3E-D1D41B786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B93ACA-9E29-4020-96C6-380E8935A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7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7FFB-E12C-420D-B2D0-13CC5E152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810738-559F-4450-A048-0E67E86CD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356AB-C9DC-4A1A-9A24-906742789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AB3E94-2B48-455A-AD07-3BB21B27D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9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353E0-C57E-49E1-9F21-1C9C3E345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70CF60-5F20-4337-A71B-FAD8BC88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0FF79-358C-4FED-9147-C46A60AFC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0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F904-D68F-4ED8-8809-149B9FD44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ADB43-E98A-42DF-939C-9A79BFCDF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02D76B-3E85-4D80-A6A4-77F3C4489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78FD8-A9A9-402D-ADA2-CA337A3F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B3998-7469-4146-B31E-5A27AE988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B016E-3952-4FB3-90FA-5664413DC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8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BEB8-03DC-4B79-9820-1E1378F33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ABA12A-C0F7-40D6-A67E-D47040D994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0770B4-B509-4F83-BFE8-5A8E8EBAC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AAD82-3693-430B-BBD6-F7221A636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1DA75-C730-4350-B13D-7B893C1F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75775-C4DF-44B9-B6B2-1780B6C81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3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5822C1-128F-4326-86C3-79C240550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67131-6540-4718-A5DF-BE5094BB4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7DA48-FFB7-4056-9F27-B674578EC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70A25-D905-48C5-A55F-75A24580411A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4796B-AFC9-4D71-929E-53B612896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BA70E-14C3-49C7-8CF8-CBC71880A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57DDD-BD0B-43D2-8FB7-B0B5D4729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9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8FE580-B258-479D-AE61-BE6C13CFC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en-US" sz="6100">
                <a:solidFill>
                  <a:srgbClr val="FFFFFF"/>
                </a:solidFill>
              </a:rPr>
              <a:t>Dense Approximate Storage in Phase Changing Memory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5DFC10-ED80-4E17-8F96-A7C0DE0AC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/>
          </a:bodyPr>
          <a:lstStyle/>
          <a:p>
            <a:pPr algn="l"/>
            <a:r>
              <a:rPr lang="en-US" sz="2600">
                <a:solidFill>
                  <a:srgbClr val="1B1B1B"/>
                </a:solidFill>
              </a:rPr>
              <a:t>Jacob Nelson, Adrian Sampson, and Luis Ceze University of Washington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Disconnected">
            <a:extLst>
              <a:ext uri="{FF2B5EF4-FFF2-40B4-BE49-F238E27FC236}">
                <a16:creationId xmlns:a16="http://schemas.microsoft.com/office/drawing/2014/main" id="{B6A8D924-5C4B-4E25-99CA-8D6A45CEE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8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D26B42-8E67-4E80-9B15-677175015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What is Phase Changing Memory?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94704-1F81-4045-A4B0-058BB2FD5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US" sz="2200">
                <a:solidFill>
                  <a:srgbClr val="FEFFFF"/>
                </a:solidFill>
              </a:rPr>
              <a:t>A type of Non-volatile Random-Access Memory</a:t>
            </a:r>
          </a:p>
          <a:p>
            <a:r>
              <a:rPr lang="en-US" sz="2200">
                <a:solidFill>
                  <a:srgbClr val="FEFFFF"/>
                </a:solidFill>
              </a:rPr>
              <a:t>Stores Digital Data by quantizing and Analog Signal by varying the varying electrical of a material</a:t>
            </a:r>
          </a:p>
          <a:p>
            <a:pPr lvl="1"/>
            <a:r>
              <a:rPr lang="en-US" sz="2200">
                <a:solidFill>
                  <a:srgbClr val="FEFFFF"/>
                </a:solidFill>
              </a:rPr>
              <a:t>Material is largely </a:t>
            </a:r>
            <a:r>
              <a:rPr lang="en-US" sz="2200" b="0" i="0">
                <a:solidFill>
                  <a:srgbClr val="FEFFFF"/>
                </a:solidFill>
                <a:effectLst/>
                <a:latin typeface="Linux Libertine"/>
              </a:rPr>
              <a:t>Chalcogenide glass</a:t>
            </a:r>
            <a:endParaRPr lang="en-US" sz="2200">
              <a:solidFill>
                <a:srgbClr val="FEFFFF"/>
              </a:solidFill>
            </a:endParaRPr>
          </a:p>
          <a:p>
            <a:r>
              <a:rPr lang="en-US" sz="2200">
                <a:solidFill>
                  <a:srgbClr val="FEFFFF"/>
                </a:solidFill>
              </a:rPr>
              <a:t>A PCM cell can store more data in a single cell by using a non-binary scale</a:t>
            </a:r>
          </a:p>
          <a:p>
            <a:pPr lvl="1"/>
            <a:r>
              <a:rPr lang="en-US" sz="2200">
                <a:solidFill>
                  <a:srgbClr val="FEFFFF"/>
                </a:solidFill>
              </a:rPr>
              <a:t>This creates the higher density storage medium</a:t>
            </a:r>
          </a:p>
          <a:p>
            <a:r>
              <a:rPr lang="en-US" sz="2200">
                <a:solidFill>
                  <a:srgbClr val="FEFFFF"/>
                </a:solidFill>
              </a:rPr>
              <a:t>The limit on density on is the noise caused by the resistance properties of the material</a:t>
            </a:r>
          </a:p>
          <a:p>
            <a:pPr lvl="1"/>
            <a:endParaRPr lang="en-US" sz="220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4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7B6159-7734-4564-9E0F-C4BC43C36E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276499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D79F9-4236-4499-B679-2A5FA42C0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3270"/>
            <a:ext cx="2889504" cy="13459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>
                <a:solidFill>
                  <a:schemeClr val="bg1"/>
                </a:solidFill>
              </a:rPr>
              <a:t>Multi-Level Cell Phase Changing Memory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2FFB46B-05BC-4950-B18A-9593FDAE6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059936" y="732166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D483539-92DA-4C21-A23F-80EE43BF3487}"/>
              </a:ext>
            </a:extLst>
          </p:cNvPr>
          <p:cNvSpPr txBox="1"/>
          <p:nvPr/>
        </p:nvSpPr>
        <p:spPr>
          <a:xfrm>
            <a:off x="4379976" y="503270"/>
            <a:ext cx="6976872" cy="13459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>
                <a:solidFill>
                  <a:schemeClr val="bg1"/>
                </a:solidFill>
              </a:rPr>
              <a:t>Fun Fact: This is the technology that is used for storing data on Blu-ray Disks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1E6482-DC0B-4766-8215-21D40AF5D5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1" b="714"/>
          <a:stretch/>
        </p:blipFill>
        <p:spPr>
          <a:xfrm>
            <a:off x="320040" y="2194560"/>
            <a:ext cx="11548872" cy="429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281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F8B5-AD10-4DB3-A4A4-EE3F53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73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/>
              <a:t>Approximate Storage in PCM Cells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354D25D-311B-441F-9EE6-473F52361D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36113"/>
              </p:ext>
            </p:extLst>
          </p:nvPr>
        </p:nvGraphicFramePr>
        <p:xfrm>
          <a:off x="396574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89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86BEC-312A-4AC2-A050-CE9AD6DA9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73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/>
              <a:t>Writing to an Approximate MLC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E32B78-23DD-4E77-8B9C-7779E3BF2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6EBACE-D363-4342-86C7-67F9B3EA66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543067"/>
              </p:ext>
            </p:extLst>
          </p:nvPr>
        </p:nvGraphicFramePr>
        <p:xfrm>
          <a:off x="396574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161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E87C9E-5035-460C-8A4C-CAFB878C6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1F772-46BF-4A33-AF21-F33A16CA6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3700" y="635000"/>
            <a:ext cx="7340600" cy="3429000"/>
          </a:xfrm>
        </p:spPr>
        <p:txBody>
          <a:bodyPr wrap="square" anchor="t">
            <a:normAutofit/>
          </a:bodyPr>
          <a:lstStyle/>
          <a:p>
            <a:r>
              <a:rPr lang="en-US" sz="2600"/>
              <a:t>Verification Step</a:t>
            </a:r>
          </a:p>
          <a:p>
            <a:pPr lvl="1"/>
            <a:r>
              <a:rPr lang="en-US" sz="2600"/>
              <a:t>Use a read back to check that the stored value is same as the written value</a:t>
            </a:r>
          </a:p>
          <a:p>
            <a:pPr lvl="1"/>
            <a:r>
              <a:rPr lang="en-US" sz="2600"/>
              <a:t>Continue to write until you get the same value</a:t>
            </a:r>
          </a:p>
          <a:p>
            <a:pPr lvl="1"/>
            <a:r>
              <a:rPr lang="en-US" sz="2600"/>
              <a:t>Gives Precise Vales</a:t>
            </a:r>
          </a:p>
          <a:p>
            <a:r>
              <a:rPr lang="en-US" sz="2600"/>
              <a:t>Leads to High Write Latency, energy usage and heater wear</a:t>
            </a:r>
          </a:p>
          <a:p>
            <a:endParaRPr lang="en-US" sz="26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CA302-67E1-4908-ACDE-610F57C74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3700" y="4127500"/>
            <a:ext cx="7340600" cy="2070100"/>
          </a:xfrm>
        </p:spPr>
        <p:txBody>
          <a:bodyPr wrap="square" anchor="t">
            <a:normAutofit/>
          </a:bodyPr>
          <a:lstStyle/>
          <a:p>
            <a:r>
              <a:rPr lang="en-US"/>
              <a:t>Can Implement limited precision by using an error bound.</a:t>
            </a:r>
          </a:p>
          <a:p>
            <a:r>
              <a:rPr lang="en-US"/>
              <a:t>Uses a verification step until the returned value is within the error bound</a:t>
            </a:r>
          </a:p>
        </p:txBody>
      </p:sp>
    </p:spTree>
    <p:extLst>
      <p:ext uri="{BB962C8B-B14F-4D97-AF65-F5344CB8AC3E}">
        <p14:creationId xmlns:p14="http://schemas.microsoft.com/office/powerpoint/2010/main" val="167573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D61110-FEC0-4429-B305-5151876CE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Reading from an Approximate MLC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8DBAB-1823-4313-8087-3696902E8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/>
              <a:t>Read from an ADC to sense resistance </a:t>
            </a:r>
          </a:p>
          <a:p>
            <a:r>
              <a:rPr lang="en-US" sz="2400"/>
              <a:t>Integrating ADC uses a capacitor to measure the amount of time required to discharge through the cell</a:t>
            </a:r>
          </a:p>
          <a:p>
            <a:pPr lvl="1"/>
            <a:r>
              <a:rPr lang="en-US"/>
              <a:t>Read time scales exponentially with the number of bits</a:t>
            </a:r>
          </a:p>
          <a:p>
            <a:r>
              <a:rPr lang="en-US" sz="2400"/>
              <a:t>Successive approximation ADC uses a sample and hold circuit to refine measurement over multiple cycles</a:t>
            </a:r>
          </a:p>
          <a:p>
            <a:pPr lvl="1"/>
            <a:r>
              <a:rPr lang="en-US"/>
              <a:t>Scales Linearly</a:t>
            </a:r>
          </a:p>
          <a:p>
            <a:r>
              <a:rPr lang="en-US" sz="2400"/>
              <a:t>An approximate array can trade precision for latency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23158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6CDB1D-982C-4C1E-ACEE-5FB37995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F604A-A7E8-489D-A914-4831A6DA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/>
              <a:t>Modeled three types of errors</a:t>
            </a:r>
          </a:p>
          <a:p>
            <a:pPr lvl="1"/>
            <a:r>
              <a:rPr lang="en-US" dirty="0"/>
              <a:t>Write Error- added a random integer taken from a normal distribution to the value stored in each cell</a:t>
            </a:r>
          </a:p>
          <a:p>
            <a:pPr lvl="1"/>
            <a:r>
              <a:rPr lang="en-US" dirty="0"/>
              <a:t>Read Error- truncated bits read from each cell</a:t>
            </a:r>
          </a:p>
          <a:p>
            <a:pPr lvl="1"/>
            <a:r>
              <a:rPr lang="en-US" dirty="0"/>
              <a:t>Heat Wear- replaced the value in randomly chosen subset of cells with a random value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22352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92EAD-20E3-4F98-BBA6-F06FBE709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Evaluation Continued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52D69-A65B-4187-96D2-6F6EC43C6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8 bits per PCM allowing a write error of 3, truncating one bit on read and 1 heat wear error out of a 1000</a:t>
            </a:r>
          </a:p>
          <a:p>
            <a:r>
              <a:rPr lang="en-US" sz="2000"/>
              <a:t>When compressed JPEG had 48,409 significant pixel differences</a:t>
            </a:r>
          </a:p>
          <a:p>
            <a:r>
              <a:rPr lang="en-US" sz="2000"/>
              <a:t>Approximate Images shows 45,637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1B69359-8957-4D21-AA2A-E75D943A858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405862" y="1930068"/>
            <a:ext cx="6019331" cy="299461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0331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423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Linux Libertine</vt:lpstr>
      <vt:lpstr>Office Theme</vt:lpstr>
      <vt:lpstr>Dense Approximate Storage in Phase Changing Memory</vt:lpstr>
      <vt:lpstr>What is Phase Changing Memory?</vt:lpstr>
      <vt:lpstr>Multi-Level Cell Phase Changing Memory</vt:lpstr>
      <vt:lpstr>Approximate Storage in PCM Cells</vt:lpstr>
      <vt:lpstr>Writing to an Approximate MLC</vt:lpstr>
      <vt:lpstr>Solutions</vt:lpstr>
      <vt:lpstr>Reading from an Approximate MLC</vt:lpstr>
      <vt:lpstr>Evaluation</vt:lpstr>
      <vt:lpstr>Evaluation 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Dense Approximate Storage in Phase Changing Memory</dc:title>
  <dc:creator>Michael McAllister</dc:creator>
  <cp:lastModifiedBy>Michael McAllister</cp:lastModifiedBy>
  <cp:revision>1</cp:revision>
  <dcterms:created xsi:type="dcterms:W3CDTF">2020-10-24T15:14:55Z</dcterms:created>
  <dcterms:modified xsi:type="dcterms:W3CDTF">2020-10-24T15:16:09Z</dcterms:modified>
</cp:coreProperties>
</file>